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84048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86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3A"/>
    <a:srgbClr val="1D0066"/>
    <a:srgbClr val="FF9900"/>
    <a:srgbClr val="000000"/>
    <a:srgbClr val="990033"/>
    <a:srgbClr val="FFFF66"/>
    <a:srgbClr val="FFFF00"/>
    <a:srgbClr val="B2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30" d="100"/>
          <a:sy n="30" d="100"/>
        </p:scale>
        <p:origin x="-378" y="-1281"/>
      </p:cViewPr>
      <p:guideLst>
        <p:guide orient="horz" pos="10368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5C8671B-4115-3CD1-73EB-165D50145D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9667D1B-D252-2675-2DD9-F6015F33F5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D719F0D-AE18-B397-5256-157BD9D9C68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0" y="685800"/>
            <a:ext cx="4000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AA7993F-30DD-951F-FF3B-071A42BF215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D4F65EBE-7BAA-6A18-658C-4FD184CAAB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A588604-6E6D-7E3A-A466-F7A48B6CE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4B21566-E861-471C-B3CB-C38E954592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5FA34FF5-9A26-2DD1-5AFE-9F2C88408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0E8C2F1-2163-46AB-9B32-E101CA854C30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F3FE62E-D18E-1C1D-CB20-E93E76170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204B5BE1-98FD-87E9-F971-B2F86B7E0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916" y="10226675"/>
            <a:ext cx="32642969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443" y="18653125"/>
            <a:ext cx="26883916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074107-E860-AF8A-ACDD-4DCD507C40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BF4901-6D36-B4C2-86E8-7689C4CFE4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A97B46-0A8C-63BB-5FBC-DF72C28679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808EC-9FBF-47DB-9EED-747CFD73BA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3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802FCF-EBD9-D50A-039F-F22160F396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4BECF3-CA2F-B466-89C8-2403FD0521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95CB77-3CBC-23B7-F577-211584AB0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984BB-6129-4E9D-88FF-D4588C3FA3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51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759" y="1317625"/>
            <a:ext cx="8641357" cy="28087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9685" y="1317625"/>
            <a:ext cx="25790724" cy="280876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44ABBA-0827-2213-E069-05F308035D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580906-EE8A-A5AC-84C1-D0B2FD75D3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F4391F-AA7C-4625-8673-930AFB0F76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339EC-7C3E-4D45-864D-1C865B809F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47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B51788-B044-8BF3-9D57-A2447BC5B2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DC332-725F-7AFE-0D9C-EB8EF4C26E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A92E8F-834F-3857-30BD-CE76130246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297DD-82C6-4AFB-A855-3BE37B732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23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3" y="21153439"/>
            <a:ext cx="3264435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3" y="13952538"/>
            <a:ext cx="3264435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33E69D-CA1A-0F4F-6E2C-224D60FC5F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2ADC10-0A71-5DC4-9D6F-0E3D54F413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8F7C36-79AC-F832-BC7D-24F16A4D9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9CB6C-AFCE-49A8-BE9B-8B38270981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77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5" y="7680325"/>
            <a:ext cx="17216041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69075" y="7680325"/>
            <a:ext cx="17216041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2273FF-7B91-D1E0-D07F-BD16C45DCF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F1745-4C2A-BD3A-A943-D45197D0DD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A440E-8AF9-CAE0-66FB-F0930DB462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4E862-CDD9-441F-A0C2-83EAB0926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56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84" y="7369176"/>
            <a:ext cx="16968788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9684" y="10439401"/>
            <a:ext cx="16968788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384" y="7369176"/>
            <a:ext cx="16975732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384" y="10439401"/>
            <a:ext cx="16975732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7B3B3C-62D7-AF4B-83E6-EA820DC4CB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EFBE25-F06A-1C21-FF18-6A721E14DA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D67B2D-9A0C-8440-E6A3-42F9CAD2B3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92E81-CC63-450E-A2CA-CC9E62276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05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8E1EE3-D412-7C18-A4B1-1D51528FFF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79BEA7-0FDC-E458-7D1D-C61A8AC6C4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20A5FC-2E0D-37C1-4083-74D41DA9F9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C1BBE-953A-482A-9225-964DD44875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55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B36DBD8-C530-87A5-2040-09C57BFF37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CA37E50-99CE-31E2-9730-ABB22FBCCC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8CA1DA-C9DE-4F93-5673-17982C4ECA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6BCB8-2F51-49F0-AF14-1B94830CB1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90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684" y="1311275"/>
            <a:ext cx="12634913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766" y="1311275"/>
            <a:ext cx="2146935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9684" y="6888163"/>
            <a:ext cx="12634913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9C992-96CD-7BF7-4965-40ACE20AF4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F587A2-3E97-FE36-1DE0-B9F455D28C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DBAA2-B247-8892-252B-82089F340E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590D7-59E5-4B25-834D-BFE70F78A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47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331" y="23042564"/>
            <a:ext cx="2304315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331" y="2941639"/>
            <a:ext cx="2304315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331" y="25763539"/>
            <a:ext cx="2304315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6E9F1-6EE0-FDC2-EBA2-A9AEF66CAD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14D8E-8B92-D899-EAEA-A7A4EFF7C3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157D20-52B2-393D-D102-308065BB83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DDA39-2D23-4041-A857-CE1003F8E9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33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ECDDB06-F74E-5EF4-6269-1C9FFF041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19288" y="1317625"/>
            <a:ext cx="345662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284F18-6B14-3BCE-C117-EFB15D0F73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19288" y="7680325"/>
            <a:ext cx="34566225" cy="2172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8419E6D-4E71-59CA-F38A-1D6C10D204F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19288" y="29976763"/>
            <a:ext cx="89630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67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7F72476-9A11-8911-7D32-0E05715694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120688" y="29976763"/>
            <a:ext cx="121634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67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07B6AF2-000B-CE88-9F34-B2A7BCC66A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522488" y="29976763"/>
            <a:ext cx="896302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38912" tIns="219456" rIns="438912" bIns="2194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700"/>
            </a:lvl1pPr>
          </a:lstStyle>
          <a:p>
            <a:pPr>
              <a:defRPr/>
            </a:pPr>
            <a:fld id="{922471E5-F551-4A96-AC9C-CEA62872A6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Arial" charset="0"/>
        </a:defRPr>
      </a:lvl9pPr>
    </p:titleStyle>
    <p:bodyStyle>
      <a:lvl1pPr marL="1646238" indent="-1646238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565525" indent="-1371600" algn="l" defTabSz="4389438" rtl="0" eaLnBrk="0" fontAlgn="base" hangingPunct="0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5486400" indent="-1096963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7680325" indent="-1096963" algn="l" defTabSz="4389438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98758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03330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8">
            <a:extLst>
              <a:ext uri="{FF2B5EF4-FFF2-40B4-BE49-F238E27FC236}">
                <a16:creationId xmlns:a16="http://schemas.microsoft.com/office/drawing/2014/main" id="{937A3BDE-AA22-28B2-50F7-CAC345E4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7454900"/>
            <a:ext cx="7927975" cy="237728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75" name="Text Box 122">
            <a:extLst>
              <a:ext uri="{FF2B5EF4-FFF2-40B4-BE49-F238E27FC236}">
                <a16:creationId xmlns:a16="http://schemas.microsoft.com/office/drawing/2014/main" id="{19079D12-EFA8-DCFF-3035-FCD0533EA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8262938"/>
            <a:ext cx="7232650" cy="3836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Introduction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 dirty="0">
              <a:solidFill>
                <a:srgbClr val="006983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3600" dirty="0"/>
              <a:t>Insert your text here. You can place your organizations logos on either side of the title of the poster. Insert your text here. </a:t>
            </a:r>
          </a:p>
        </p:txBody>
      </p:sp>
      <p:sp>
        <p:nvSpPr>
          <p:cNvPr id="3076" name="Text Box 123">
            <a:extLst>
              <a:ext uri="{FF2B5EF4-FFF2-40B4-BE49-F238E27FC236}">
                <a16:creationId xmlns:a16="http://schemas.microsoft.com/office/drawing/2014/main" id="{29842259-5011-2722-9EF2-CEF6E382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49" y="12512336"/>
            <a:ext cx="6969125" cy="4446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Purpose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6983"/>
              </a:solidFill>
            </a:endParaRPr>
          </a:p>
        </p:txBody>
      </p:sp>
      <p:sp>
        <p:nvSpPr>
          <p:cNvPr id="3078" name="Rectangle 28">
            <a:extLst>
              <a:ext uri="{FF2B5EF4-FFF2-40B4-BE49-F238E27FC236}">
                <a16:creationId xmlns:a16="http://schemas.microsoft.com/office/drawing/2014/main" id="{23FB7B3D-5C79-BFDB-8918-0F8AFEF6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3100" y="7512050"/>
            <a:ext cx="7929563" cy="23715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79" name="Rectangle 28">
            <a:extLst>
              <a:ext uri="{FF2B5EF4-FFF2-40B4-BE49-F238E27FC236}">
                <a16:creationId xmlns:a16="http://schemas.microsoft.com/office/drawing/2014/main" id="{DB68442A-B449-0854-6301-24ACDDE7A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6838" y="7512050"/>
            <a:ext cx="7929562" cy="23715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80" name="Rectangle 10">
            <a:extLst>
              <a:ext uri="{FF2B5EF4-FFF2-40B4-BE49-F238E27FC236}">
                <a16:creationId xmlns:a16="http://schemas.microsoft.com/office/drawing/2014/main" id="{9A25C38B-7E00-98C9-DA30-CE45B7166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6958923"/>
            <a:ext cx="7069138" cy="5146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Methods</a:t>
            </a:r>
          </a:p>
          <a:p>
            <a:pPr eaLnBrk="1" hangingPunct="1">
              <a:spcBef>
                <a:spcPct val="50000"/>
              </a:spcBef>
              <a:buSzPct val="60000"/>
              <a:buFont typeface="Monotype Sorts" pitchFamily="2" charset="2"/>
              <a:buChar char="n"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</p:txBody>
      </p:sp>
      <p:sp>
        <p:nvSpPr>
          <p:cNvPr id="3081" name="Rectangle 28">
            <a:extLst>
              <a:ext uri="{FF2B5EF4-FFF2-40B4-BE49-F238E27FC236}">
                <a16:creationId xmlns:a16="http://schemas.microsoft.com/office/drawing/2014/main" id="{08B61993-02C8-3CC7-AA96-02EAAB64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7025" y="7512050"/>
            <a:ext cx="7929563" cy="23715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600"/>
          </a:p>
        </p:txBody>
      </p:sp>
      <p:sp>
        <p:nvSpPr>
          <p:cNvPr id="3083" name="Rectangle 16">
            <a:extLst>
              <a:ext uri="{FF2B5EF4-FFF2-40B4-BE49-F238E27FC236}">
                <a16:creationId xmlns:a16="http://schemas.microsoft.com/office/drawing/2014/main" id="{EB6B6DB6-C97A-B850-9AAC-4B790917A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793" y="20501996"/>
            <a:ext cx="7359650" cy="28713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Future Work</a:t>
            </a:r>
          </a:p>
        </p:txBody>
      </p:sp>
      <p:sp>
        <p:nvSpPr>
          <p:cNvPr id="3084" name="Text Box 148">
            <a:extLst>
              <a:ext uri="{FF2B5EF4-FFF2-40B4-BE49-F238E27FC236}">
                <a16:creationId xmlns:a16="http://schemas.microsoft.com/office/drawing/2014/main" id="{1E0F0B74-0229-2E30-FCDD-840C011D8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925" y="8061325"/>
            <a:ext cx="7173913" cy="158665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400" b="1" dirty="0">
                <a:solidFill>
                  <a:srgbClr val="B20039"/>
                </a:solidFill>
              </a:rPr>
              <a:t>Relaunch Era Analysis:</a:t>
            </a:r>
            <a:endParaRPr lang="en-GB" altLang="en-US" sz="28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4800" b="1" dirty="0">
              <a:solidFill>
                <a:srgbClr val="B20039"/>
              </a:solidFill>
            </a:endParaRPr>
          </a:p>
        </p:txBody>
      </p:sp>
      <p:sp>
        <p:nvSpPr>
          <p:cNvPr id="3085" name="Rectangle 40">
            <a:extLst>
              <a:ext uri="{FF2B5EF4-FFF2-40B4-BE49-F238E27FC236}">
                <a16:creationId xmlns:a16="http://schemas.microsoft.com/office/drawing/2014/main" id="{F4CEE19D-1931-0A2A-858E-295283731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976313"/>
            <a:ext cx="25038050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0165" tIns="235082" rIns="470165" bIns="235082" anchor="ctr"/>
          <a:lstStyle>
            <a:lvl1pPr defTabSz="4389438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solidFill>
                  <a:schemeClr val="bg1"/>
                </a:solidFill>
                <a:latin typeface="Arial Black" panose="020B0A04020102020204" pitchFamily="34" charset="0"/>
              </a:rPr>
              <a:t>DC Comics Sales: A Retrospective in Another's Cinematic Age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anose="020B0A04020102020204" pitchFamily="34" charset="0"/>
              </a:rPr>
              <a:t>Jacob Prince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anose="020B0A04020102020204" pitchFamily="34" charset="0"/>
              </a:rPr>
              <a:t>Advisor Dr. Amanda Harsy</a:t>
            </a:r>
          </a:p>
        </p:txBody>
      </p:sp>
      <p:sp>
        <p:nvSpPr>
          <p:cNvPr id="3086" name="Text Box 148">
            <a:extLst>
              <a:ext uri="{FF2B5EF4-FFF2-40B4-BE49-F238E27FC236}">
                <a16:creationId xmlns:a16="http://schemas.microsoft.com/office/drawing/2014/main" id="{9D05DF52-CEB5-9C09-26B9-788B9C4DD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4662" y="8154307"/>
            <a:ext cx="7173913" cy="20086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Appearance Analysis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32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C67635-E48A-DC09-4D41-DAB39C84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739" y="12286023"/>
            <a:ext cx="7248283" cy="3191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82EDE-22E3-52FE-EB74-98A3ABFB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002" y="15595787"/>
            <a:ext cx="7132652" cy="2971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59D3B-E5E9-2783-407A-E527E54A3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002" y="18737323"/>
            <a:ext cx="7135732" cy="29712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C7EF92-CDD2-3B0E-732B-2B3206ACE1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3424" y="13305381"/>
            <a:ext cx="7132652" cy="3338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53262-27B2-9126-F390-E2FFDCE1E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33424" y="16895312"/>
            <a:ext cx="7132652" cy="3343546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CBC6F845-2640-F5C6-4F25-7D573BD2D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1442" y="21817921"/>
            <a:ext cx="7069138" cy="5146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>
            <a:lvl1pPr marL="381000" indent="-381000"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4800" b="1" dirty="0">
                <a:solidFill>
                  <a:srgbClr val="B20039"/>
                </a:solidFill>
              </a:rPr>
              <a:t>Sorting Characters</a:t>
            </a:r>
          </a:p>
          <a:p>
            <a:pPr eaLnBrk="1" hangingPunct="1">
              <a:spcBef>
                <a:spcPct val="50000"/>
              </a:spcBef>
              <a:buSzPct val="60000"/>
              <a:buFont typeface="Monotype Sorts" pitchFamily="2" charset="2"/>
              <a:buChar char="n"/>
            </a:pPr>
            <a:r>
              <a:rPr lang="en-US" altLang="en-US" sz="3600" dirty="0">
                <a:solidFill>
                  <a:srgbClr val="000000"/>
                </a:solidFill>
              </a:rPr>
              <a:t>Insert your text here. You can place your organizations logos on either side of the title of the poster. Insert your text here.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DFA986-B5CF-0F99-E963-51BD8CAC3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33424" y="9647978"/>
            <a:ext cx="7132652" cy="3405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2D9DD0-8B20-5E33-AD00-260973592E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3985" y="9267092"/>
            <a:ext cx="7167005" cy="3527237"/>
          </a:xfrm>
          <a:prstGeom prst="rect">
            <a:avLst/>
          </a:prstGeom>
        </p:spPr>
      </p:pic>
      <p:pic>
        <p:nvPicPr>
          <p:cNvPr id="29" name="Picture 28" descr="Qr code&#10;&#10;Description automatically generated">
            <a:extLst>
              <a:ext uri="{FF2B5EF4-FFF2-40B4-BE49-F238E27FC236}">
                <a16:creationId xmlns:a16="http://schemas.microsoft.com/office/drawing/2014/main" id="{197D8F2B-87F7-F79C-639F-D9DFE5E00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498" y="30332363"/>
            <a:ext cx="895350" cy="895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F3F68C-9A4A-A5AE-F784-B6DEF1295799}"/>
              </a:ext>
            </a:extLst>
          </p:cNvPr>
          <p:cNvSpPr txBox="1"/>
          <p:nvPr/>
        </p:nvSpPr>
        <p:spPr>
          <a:xfrm>
            <a:off x="34328100" y="30919936"/>
            <a:ext cx="809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GitHub:</a:t>
            </a:r>
          </a:p>
        </p:txBody>
      </p:sp>
      <p:sp>
        <p:nvSpPr>
          <p:cNvPr id="2" name="Text Box 148">
            <a:extLst>
              <a:ext uri="{FF2B5EF4-FFF2-40B4-BE49-F238E27FC236}">
                <a16:creationId xmlns:a16="http://schemas.microsoft.com/office/drawing/2014/main" id="{8482EF11-553E-EBB3-392F-1A48446B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4204" y="8015846"/>
            <a:ext cx="7181872" cy="158665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5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3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4400" b="1" dirty="0">
                <a:solidFill>
                  <a:srgbClr val="B20039"/>
                </a:solidFill>
              </a:rPr>
              <a:t>Character Sales Analysis:</a:t>
            </a:r>
            <a:endParaRPr lang="en-GB" altLang="en-US" sz="2800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GB" altLang="en-US" sz="4800" b="1" dirty="0">
              <a:solidFill>
                <a:srgbClr val="B2003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141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Monotype Sorts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Free Research Poster</cp:keywords>
  <dc:description>These templates are offered for free to help your create a poster ranging from nursing research posters to psychology research posters.</dc:description>
  <cp:lastModifiedBy>Jacob Prince</cp:lastModifiedBy>
  <cp:revision>64</cp:revision>
  <cp:lastPrinted>2012-01-20T17:50:00Z</cp:lastPrinted>
  <dcterms:created xsi:type="dcterms:W3CDTF">2012-01-20T17:07:33Z</dcterms:created>
  <dcterms:modified xsi:type="dcterms:W3CDTF">2023-04-02T04:35:05Z</dcterms:modified>
  <cp:category>research posters template</cp:category>
</cp:coreProperties>
</file>